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312" r:id="rId2"/>
    <p:sldId id="343" r:id="rId3"/>
    <p:sldId id="336" r:id="rId4"/>
    <p:sldId id="314" r:id="rId5"/>
    <p:sldId id="258" r:id="rId6"/>
    <p:sldId id="291" r:id="rId7"/>
    <p:sldId id="316" r:id="rId8"/>
    <p:sldId id="317" r:id="rId9"/>
    <p:sldId id="340" r:id="rId10"/>
    <p:sldId id="347" r:id="rId11"/>
    <p:sldId id="341" r:id="rId12"/>
    <p:sldId id="320" r:id="rId13"/>
    <p:sldId id="358" r:id="rId14"/>
    <p:sldId id="359" r:id="rId15"/>
    <p:sldId id="360" r:id="rId16"/>
    <p:sldId id="361" r:id="rId17"/>
    <p:sldId id="344" r:id="rId18"/>
    <p:sldId id="346" r:id="rId19"/>
    <p:sldId id="319" r:id="rId20"/>
    <p:sldId id="318" r:id="rId21"/>
    <p:sldId id="324" r:id="rId22"/>
    <p:sldId id="349" r:id="rId23"/>
    <p:sldId id="351" r:id="rId24"/>
    <p:sldId id="352" r:id="rId25"/>
    <p:sldId id="350" r:id="rId26"/>
    <p:sldId id="353" r:id="rId27"/>
    <p:sldId id="342" r:id="rId28"/>
    <p:sldId id="376" r:id="rId29"/>
    <p:sldId id="377" r:id="rId30"/>
    <p:sldId id="355" r:id="rId31"/>
    <p:sldId id="363" r:id="rId32"/>
    <p:sldId id="357" r:id="rId33"/>
    <p:sldId id="356" r:id="rId34"/>
    <p:sldId id="337" r:id="rId35"/>
    <p:sldId id="339" r:id="rId36"/>
    <p:sldId id="373" r:id="rId37"/>
    <p:sldId id="332" r:id="rId38"/>
    <p:sldId id="378" r:id="rId39"/>
    <p:sldId id="381" r:id="rId40"/>
    <p:sldId id="379" r:id="rId41"/>
    <p:sldId id="380" r:id="rId42"/>
    <p:sldId id="375" r:id="rId43"/>
    <p:sldId id="367" r:id="rId44"/>
    <p:sldId id="368" r:id="rId45"/>
    <p:sldId id="371" r:id="rId46"/>
    <p:sldId id="369" r:id="rId47"/>
    <p:sldId id="382" r:id="rId48"/>
    <p:sldId id="383" r:id="rId49"/>
    <p:sldId id="384" r:id="rId50"/>
    <p:sldId id="372" r:id="rId51"/>
    <p:sldId id="333" r:id="rId52"/>
    <p:sldId id="374" r:id="rId53"/>
    <p:sldId id="334" r:id="rId54"/>
    <p:sldId id="335" r:id="rId55"/>
    <p:sldId id="267" r:id="rId56"/>
    <p:sldId id="313" r:id="rId57"/>
    <p:sldId id="315" r:id="rId58"/>
    <p:sldId id="260" r:id="rId59"/>
    <p:sldId id="311" r:id="rId60"/>
    <p:sldId id="278" r:id="rId61"/>
    <p:sldId id="306" r:id="rId62"/>
    <p:sldId id="273" r:id="rId63"/>
    <p:sldId id="297" r:id="rId64"/>
    <p:sldId id="282" r:id="rId65"/>
    <p:sldId id="275" r:id="rId66"/>
    <p:sldId id="292" r:id="rId67"/>
    <p:sldId id="283" r:id="rId68"/>
    <p:sldId id="286" r:id="rId69"/>
    <p:sldId id="300" r:id="rId70"/>
    <p:sldId id="307" r:id="rId71"/>
    <p:sldId id="301" r:id="rId72"/>
    <p:sldId id="302" r:id="rId73"/>
    <p:sldId id="303" r:id="rId74"/>
    <p:sldId id="310" r:id="rId75"/>
    <p:sldId id="304" r:id="rId76"/>
    <p:sldId id="308" r:id="rId77"/>
    <p:sldId id="309" r:id="rId78"/>
    <p:sldId id="274" r:id="rId79"/>
    <p:sldId id="284"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42"/>
    <p:restoredTop sz="96395"/>
  </p:normalViewPr>
  <p:slideViewPr>
    <p:cSldViewPr snapToGrid="0" snapToObjects="1">
      <p:cViewPr varScale="1">
        <p:scale>
          <a:sx n="122" d="100"/>
          <a:sy n="122" d="100"/>
        </p:scale>
        <p:origin x="224" y="95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8</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57</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58</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65</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66</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16.08.22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16.08.22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16.08.22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16.08.22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16.08.22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16.08.22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16.08.22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16.08.22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16.08.22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16.08.22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16.08.22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16.08.22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12675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2228-2FC3-6AFB-2861-7F54D42FC72F}"/>
              </a:ext>
            </a:extLst>
          </p:cNvPr>
          <p:cNvSpPr>
            <a:spLocks noGrp="1"/>
          </p:cNvSpPr>
          <p:nvPr>
            <p:ph type="title"/>
          </p:nvPr>
        </p:nvSpPr>
        <p:spPr/>
        <p:txBody>
          <a:bodyPr/>
          <a:lstStyle/>
          <a:p>
            <a:r>
              <a:rPr lang="en-CH" dirty="0"/>
              <a:t>Open discussion</a:t>
            </a:r>
          </a:p>
        </p:txBody>
      </p:sp>
      <p:sp>
        <p:nvSpPr>
          <p:cNvPr id="3" name="Content Placeholder 2">
            <a:extLst>
              <a:ext uri="{FF2B5EF4-FFF2-40B4-BE49-F238E27FC236}">
                <a16:creationId xmlns:a16="http://schemas.microsoft.com/office/drawing/2014/main" id="{60DBE200-4D7F-9CD1-AC65-44895D33D1FC}"/>
              </a:ext>
            </a:extLst>
          </p:cNvPr>
          <p:cNvSpPr>
            <a:spLocks noGrp="1"/>
          </p:cNvSpPr>
          <p:nvPr>
            <p:ph idx="1"/>
          </p:nvPr>
        </p:nvSpPr>
        <p:spPr/>
        <p:txBody>
          <a:bodyPr/>
          <a:lstStyle/>
          <a:p>
            <a:r>
              <a:rPr lang="en-CH" dirty="0"/>
              <a:t>We’ll start by looking at putting things together that belong together</a:t>
            </a:r>
          </a:p>
          <a:p>
            <a:r>
              <a:rPr lang="en-CH" b="1" dirty="0"/>
              <a:t>How do we know what does?</a:t>
            </a:r>
          </a:p>
          <a:p>
            <a:pPr marL="0" indent="0">
              <a:buNone/>
            </a:pPr>
            <a:endParaRPr lang="en-CH" dirty="0"/>
          </a:p>
          <a:p>
            <a:r>
              <a:rPr lang="en-CH" dirty="0"/>
              <a:t>We know data structures that groups data together, lists, dictionaries, etc; and modules and packages that organize code with a similar scope</a:t>
            </a:r>
          </a:p>
          <a:p>
            <a:r>
              <a:rPr lang="en-CH" dirty="0"/>
              <a:t>Here we’ll look at functions and classes as a way to group data and functionality together in a way that is easy to use but remain flexible to changes</a:t>
            </a:r>
          </a:p>
        </p:txBody>
      </p:sp>
      <p:sp>
        <p:nvSpPr>
          <p:cNvPr id="4" name="Footer Placeholder 3">
            <a:extLst>
              <a:ext uri="{FF2B5EF4-FFF2-40B4-BE49-F238E27FC236}">
                <a16:creationId xmlns:a16="http://schemas.microsoft.com/office/drawing/2014/main" id="{FA7F9FBC-3DDF-B735-60B2-CAAA2DD7A66A}"/>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85B34661-EBE8-5B0B-71FF-4CD322215C3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94974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To</a:t>
            </a:r>
            <a:r>
              <a:rPr lang="de-DE" dirty="0"/>
              <a:t> </a:t>
            </a:r>
            <a:r>
              <a:rPr lang="de-DE" dirty="0" err="1"/>
              <a:t>make</a:t>
            </a:r>
            <a:r>
              <a:rPr lang="de-DE" dirty="0"/>
              <a:t> </a:t>
            </a:r>
            <a:r>
              <a:rPr lang="de-DE" dirty="0" err="1"/>
              <a:t>the</a:t>
            </a:r>
            <a:r>
              <a:rPr lang="de-DE" dirty="0"/>
              <a:t> </a:t>
            </a:r>
            <a:r>
              <a:rPr lang="de-DE" dirty="0" err="1"/>
              <a:t>behavior</a:t>
            </a:r>
            <a:r>
              <a:rPr lang="de-DE" dirty="0"/>
              <a:t> a </a:t>
            </a:r>
            <a:r>
              <a:rPr lang="de-DE" dirty="0" err="1"/>
              <a:t>little</a:t>
            </a:r>
            <a:r>
              <a:rPr lang="de-DE" dirty="0"/>
              <a:t> </a:t>
            </a:r>
            <a:r>
              <a:rPr lang="de-DE" dirty="0" err="1"/>
              <a:t>bit</a:t>
            </a:r>
            <a:r>
              <a:rPr lang="de-DE" dirty="0"/>
              <a:t> </a:t>
            </a:r>
            <a:r>
              <a:rPr lang="de-DE" dirty="0" err="1"/>
              <a:t>more</a:t>
            </a:r>
            <a:r>
              <a:rPr lang="de-DE" dirty="0"/>
              <a:t> </a:t>
            </a:r>
            <a:r>
              <a:rPr lang="de-DE" dirty="0" err="1"/>
              <a:t>interesting</a:t>
            </a:r>
            <a:r>
              <a:rPr lang="de-DE" dirty="0"/>
              <a:t> </a:t>
            </a:r>
            <a:r>
              <a:rPr lang="de-DE" dirty="0" err="1"/>
              <a:t>the</a:t>
            </a:r>
            <a:r>
              <a:rPr lang="de-DE" dirty="0"/>
              <a:t> </a:t>
            </a:r>
            <a:r>
              <a:rPr lang="de-DE" dirty="0" err="1"/>
              <a:t>walker</a:t>
            </a:r>
            <a:r>
              <a:rPr lang="de-DE" dirty="0"/>
              <a:t> in </a:t>
            </a:r>
            <a:r>
              <a:rPr lang="de-DE" dirty="0" err="1"/>
              <a:t>the</a:t>
            </a:r>
            <a:r>
              <a:rPr lang="de-DE" dirty="0"/>
              <a:t> </a:t>
            </a:r>
            <a:r>
              <a:rPr lang="de-DE" dirty="0" err="1"/>
              <a:t>exercise</a:t>
            </a:r>
            <a:r>
              <a:rPr lang="de-DE" dirty="0"/>
              <a:t>…</a:t>
            </a:r>
          </a:p>
          <a:p>
            <a:pPr lvl="1"/>
            <a:r>
              <a:rPr lang="de-DE" dirty="0" err="1"/>
              <a:t>choses</a:t>
            </a:r>
            <a:r>
              <a:rPr lang="de-DE" dirty="0"/>
              <a:t> </a:t>
            </a:r>
            <a:r>
              <a:rPr lang="de-DE" dirty="0" err="1"/>
              <a:t>its</a:t>
            </a:r>
            <a:r>
              <a:rPr lang="de-DE" dirty="0"/>
              <a:t> </a:t>
            </a:r>
            <a:r>
              <a:rPr lang="de-DE" dirty="0" err="1"/>
              <a:t>next</a:t>
            </a:r>
            <a:r>
              <a:rPr lang="de-DE" dirty="0"/>
              <a:t> </a:t>
            </a:r>
            <a:r>
              <a:rPr lang="de-DE" dirty="0" err="1"/>
              <a:t>step</a:t>
            </a:r>
            <a:r>
              <a:rPr lang="de-DE" dirty="0"/>
              <a:t> </a:t>
            </a:r>
            <a:r>
              <a:rPr lang="de-DE" dirty="0" err="1"/>
              <a:t>from</a:t>
            </a:r>
            <a:r>
              <a:rPr lang="de-DE" dirty="0"/>
              <a:t> a </a:t>
            </a:r>
            <a:r>
              <a:rPr lang="de-DE" dirty="0" err="1"/>
              <a:t>probability</a:t>
            </a:r>
            <a:endParaRPr lang="de-DE" dirty="0"/>
          </a:p>
          <a:p>
            <a:pPr lvl="1"/>
            <a:r>
              <a:rPr lang="de-DE" dirty="0"/>
              <a:t>Can also </a:t>
            </a:r>
            <a:r>
              <a:rPr lang="de-DE" dirty="0" err="1"/>
              <a:t>walk</a:t>
            </a:r>
            <a:r>
              <a:rPr lang="de-DE" dirty="0"/>
              <a:t> </a:t>
            </a:r>
            <a:r>
              <a:rPr lang="de-DE" dirty="0" err="1"/>
              <a:t>over</a:t>
            </a:r>
            <a:r>
              <a:rPr lang="de-DE" dirty="0"/>
              <a:t> a non uniform </a:t>
            </a:r>
            <a:r>
              <a:rPr lang="de-DE" dirty="0" err="1"/>
              <a:t>background</a:t>
            </a:r>
            <a:r>
              <a:rPr lang="de-DE" dirty="0"/>
              <a:t>, </a:t>
            </a:r>
            <a:r>
              <a:rPr lang="de-DE" dirty="0" err="1"/>
              <a:t>that</a:t>
            </a:r>
            <a:r>
              <a:rPr lang="de-DE" dirty="0"/>
              <a:t> </a:t>
            </a:r>
            <a:r>
              <a:rPr lang="de-DE" dirty="0" err="1"/>
              <a:t>influences</a:t>
            </a:r>
            <a:r>
              <a:rPr lang="de-DE" dirty="0"/>
              <a:t> </a:t>
            </a:r>
            <a:r>
              <a:rPr lang="de-DE" dirty="0" err="1"/>
              <a:t>how</a:t>
            </a:r>
            <a:r>
              <a:rPr lang="de-DE" dirty="0"/>
              <a:t> </a:t>
            </a:r>
            <a:r>
              <a:rPr lang="de-DE" dirty="0" err="1"/>
              <a:t>likely</a:t>
            </a:r>
            <a:r>
              <a:rPr lang="de-DE" dirty="0"/>
              <a:t> </a:t>
            </a:r>
            <a:r>
              <a:rPr lang="de-DE" dirty="0" err="1"/>
              <a:t>it</a:t>
            </a:r>
            <a:r>
              <a:rPr lang="de-DE" dirty="0"/>
              <a:t> </a:t>
            </a:r>
            <a:r>
              <a:rPr lang="de-DE" dirty="0" err="1"/>
              <a:t>is</a:t>
            </a:r>
            <a:r>
              <a:rPr lang="de-DE" dirty="0"/>
              <a:t> </a:t>
            </a:r>
            <a:r>
              <a:rPr lang="de-DE" dirty="0" err="1"/>
              <a:t>to</a:t>
            </a:r>
            <a:r>
              <a:rPr lang="de-DE" dirty="0"/>
              <a:t> </a:t>
            </a:r>
            <a:r>
              <a:rPr lang="de-DE" dirty="0" err="1"/>
              <a:t>go</a:t>
            </a:r>
            <a:r>
              <a:rPr lang="de-DE" dirty="0"/>
              <a:t> </a:t>
            </a:r>
            <a:r>
              <a:rPr lang="de-DE" dirty="0" err="1"/>
              <a:t>there</a:t>
            </a:r>
            <a:endParaRPr lang="en-CH" dirty="0"/>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lstStyle/>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FE0-D8B2-D71F-D7BB-DCA96FC32C2E}"/>
              </a:ext>
            </a:extLst>
          </p:cNvPr>
          <p:cNvSpPr>
            <a:spLocks noGrp="1"/>
          </p:cNvSpPr>
          <p:nvPr>
            <p:ph type="title"/>
          </p:nvPr>
        </p:nvSpPr>
        <p:spPr/>
        <p:txBody>
          <a:bodyPr/>
          <a:lstStyle/>
          <a:p>
            <a:r>
              <a:rPr lang="en-CH" dirty="0"/>
              <a:t>Start: ask who has written a class before</a:t>
            </a:r>
          </a:p>
        </p:txBody>
      </p:sp>
      <p:sp>
        <p:nvSpPr>
          <p:cNvPr id="3" name="Content Placeholder 2">
            <a:extLst>
              <a:ext uri="{FF2B5EF4-FFF2-40B4-BE49-F238E27FC236}">
                <a16:creationId xmlns:a16="http://schemas.microsoft.com/office/drawing/2014/main" id="{5AD5840E-F005-5539-F6FD-0B0F7BE0434B}"/>
              </a:ext>
            </a:extLst>
          </p:cNvPr>
          <p:cNvSpPr>
            <a:spLocks noGrp="1"/>
          </p:cNvSpPr>
          <p:nvPr>
            <p:ph idx="1"/>
          </p:nvPr>
        </p:nvSpPr>
        <p:spPr/>
        <p:txBody>
          <a:bodyPr/>
          <a:lstStyle/>
          <a:p>
            <a:r>
              <a:rPr lang="en-CH" dirty="0"/>
              <a:t>Mix them so they’re paired with someone who didn’t</a:t>
            </a:r>
          </a:p>
        </p:txBody>
      </p:sp>
      <p:sp>
        <p:nvSpPr>
          <p:cNvPr id="4" name="Footer Placeholder 3">
            <a:extLst>
              <a:ext uri="{FF2B5EF4-FFF2-40B4-BE49-F238E27FC236}">
                <a16:creationId xmlns:a16="http://schemas.microsoft.com/office/drawing/2014/main" id="{B93BAA41-E7F2-5153-827B-EBDA5EC49152}"/>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B2DA2077-E69C-EF71-EC7E-30598F41AEE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8415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cannot contribute a new initialization type without modifying the code</a:t>
            </a:r>
          </a:p>
          <a:p>
            <a:pPr marL="285750" indent="-285750">
              <a:buFont typeface="Arial" panose="020B0604020202020204" pitchFamily="34" charset="0"/>
              <a:buChar char="•"/>
            </a:pPr>
            <a:r>
              <a:rPr lang="en-CH" sz="2000" dirty="0"/>
              <a:t>It is difficult to test</a:t>
            </a:r>
          </a:p>
          <a:p>
            <a:pPr marL="285750" indent="-285750">
              <a:buFont typeface="Arial" panose="020B0604020202020204" pitchFamily="34" charset="0"/>
              <a:buChar char="•"/>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cannot contribute a new initialization type without modifying the code</a:t>
            </a:r>
          </a:p>
          <a:p>
            <a:pPr marL="285750" indent="-285750">
              <a:buFont typeface="Arial" panose="020B0604020202020204" pitchFamily="34" charset="0"/>
              <a:buChar char="•"/>
            </a:pPr>
            <a:r>
              <a:rPr lang="en-CH" sz="2000" dirty="0"/>
              <a:t>It is difficult to test</a:t>
            </a:r>
          </a:p>
          <a:p>
            <a:pPr marL="285750" indent="-285750">
              <a:buFont typeface="Arial" panose="020B0604020202020204" pitchFamily="34" charset="0"/>
              <a:buChar char="•"/>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285750" indent="-285750">
              <a:buFont typeface="Arial" panose="020B0604020202020204" pitchFamily="34" charset="0"/>
              <a:buChar char="•"/>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285750" indent="-285750">
              <a:buFont typeface="Arial" panose="020B0604020202020204" pitchFamily="34" charset="0"/>
              <a:buChar char="•"/>
            </a:pPr>
            <a:r>
              <a:rPr lang="en-CH" sz="2000" dirty="0"/>
              <a:t>We cannot contribute a new initialization type without modifying the code</a:t>
            </a:r>
          </a:p>
          <a:p>
            <a:pPr marL="285750" indent="-285750">
              <a:buFont typeface="Arial" panose="020B0604020202020204" pitchFamily="34" charset="0"/>
              <a:buChar char="•"/>
            </a:pPr>
            <a:r>
              <a:rPr lang="en-CH" sz="2000" strike="sngStrike" dirty="0"/>
              <a:t>It is difficult to test</a:t>
            </a:r>
          </a:p>
          <a:p>
            <a:pPr marL="285750" indent="-285750">
              <a:buFont typeface="Arial" panose="020B0604020202020204" pitchFamily="34" charset="0"/>
              <a:buChar char="•"/>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334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class changes</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a:t>
            </a:r>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838200" y="6169708"/>
            <a:ext cx="7305963" cy="923330"/>
          </a:xfrm>
          <a:prstGeom prst="rect">
            <a:avLst/>
          </a:prstGeom>
          <a:solidFill>
            <a:srgbClr val="FFFF00"/>
          </a:solidFill>
        </p:spPr>
        <p:txBody>
          <a:bodyPr wrap="square">
            <a:spAutoFit/>
          </a:bodyPr>
          <a:lstStyle/>
          <a:p>
            <a:r>
              <a:rPr lang="en-CH"/>
              <a:t>show how json works</a:t>
            </a:r>
          </a:p>
          <a:p>
            <a:r>
              <a:rPr lang="en-CH" dirty="0"/>
              <a:t>exercise: do it with json!</a:t>
            </a:r>
          </a:p>
          <a:p>
            <a:r>
              <a:rPr lang="en-CH" dirty="0"/>
              <a:t>Open discussion: what happens when the class changes?</a:t>
            </a:r>
          </a:p>
        </p:txBody>
      </p:sp>
      <p:sp>
        <p:nvSpPr>
          <p:cNvPr id="7" name="TextBox 6">
            <a:extLst>
              <a:ext uri="{FF2B5EF4-FFF2-40B4-BE49-F238E27FC236}">
                <a16:creationId xmlns:a16="http://schemas.microsoft.com/office/drawing/2014/main" id="{AF1BD501-5A66-DBC7-329F-AD64936C99D9}"/>
              </a:ext>
            </a:extLst>
          </p:cNvPr>
          <p:cNvSpPr txBox="1"/>
          <p:nvPr/>
        </p:nvSpPr>
        <p:spPr>
          <a:xfrm>
            <a:off x="6456219" y="3429574"/>
            <a:ext cx="5310908" cy="923330"/>
          </a:xfrm>
          <a:prstGeom prst="rect">
            <a:avLst/>
          </a:prstGeom>
          <a:solidFill>
            <a:srgbClr val="FFFF00"/>
          </a:solidFill>
        </p:spPr>
        <p:txBody>
          <a:bodyPr wrap="square">
            <a:spAutoFit/>
          </a:bodyPr>
          <a:lstStyle/>
          <a:p>
            <a:r>
              <a:rPr lang="en-CH" dirty="0"/>
              <a:t>Demo pickling by hand on “Step 2 factory method”, then change the class and shows that it’s loaded without complaining</a:t>
            </a:r>
          </a:p>
        </p:txBody>
      </p:sp>
    </p:spTree>
    <p:extLst>
      <p:ext uri="{BB962C8B-B14F-4D97-AF65-F5344CB8AC3E}">
        <p14:creationId xmlns:p14="http://schemas.microsoft.com/office/powerpoint/2010/main" val="2841419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demo</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643657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b="1" dirty="0" err="1"/>
              <a:t>Serialize</a:t>
            </a:r>
            <a:r>
              <a:rPr lang="de-DE" b="1" dirty="0"/>
              <a:t> </a:t>
            </a:r>
            <a:r>
              <a:rPr lang="de-DE" b="1" dirty="0" err="1"/>
              <a:t>the</a:t>
            </a:r>
            <a:r>
              <a:rPr lang="de-DE" b="1" dirty="0"/>
              <a:t> Walker</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3956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1" y="1096962"/>
            <a:ext cx="12192000" cy="3235325"/>
          </a:xfrm>
        </p:spPr>
        <p:txBody>
          <a:bodyPr>
            <a:norm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1524000" y="5275264"/>
            <a:ext cx="9144000" cy="625473"/>
          </a:xfrm>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4351942" y="5181241"/>
            <a:ext cx="3004822" cy="1200329"/>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should we show this in a </a:t>
            </a:r>
            <a:r>
              <a:rPr lang="en-DE">
                <a:solidFill>
                  <a:schemeClr val="tx1"/>
                </a:solidFill>
              </a:rPr>
              <a:t>notebook?</a:t>
            </a:r>
            <a:endParaRPr lang="en-US" dirty="0">
              <a:solidFill>
                <a:schemeClr val="tx1"/>
              </a:solidFill>
            </a:endParaRPr>
          </a:p>
          <a:p>
            <a:pPr algn="ctr"/>
            <a:r>
              <a:rPr lang="en-US" dirty="0">
                <a:solidFill>
                  <a:schemeClr val="tx1"/>
                </a:solidFill>
              </a:rPr>
              <a:t>Pietro: Yes, it’s the Step 2a one</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r>
              <a:rPr lang="en-CH"/>
              <a:t>Here </a:t>
            </a:r>
            <a:r>
              <a:rPr lang="en-CH" dirty="0"/>
              <a:t>the exercise about breaking 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755266" y="264178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I think a part of the exersize should be havinG A JSON file that gets read, in which it contains the parameters and the name of the initialization method or something and the factory method should be from_json</a:t>
            </a:r>
          </a:p>
          <a:p>
            <a:pPr marL="285750" indent="-285750" algn="ctr">
              <a:buFontTx/>
              <a:buChar char="-"/>
            </a:pPr>
            <a:r>
              <a:rPr lang="en-DE" dirty="0">
                <a:solidFill>
                  <a:schemeClr val="tx1"/>
                </a:solidFill>
              </a:rPr>
              <a:t>should there be a discussion about whether the instance should have memory? Or whether it represents it’s current state. Right now the walker itself doesn’t store it’s own current position.</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184532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8200" y="2333297"/>
            <a:ext cx="5574323" cy="3843666"/>
          </a:xfrm>
        </p:spPr>
        <p:txBody>
          <a:bodyPr>
            <a:normAutofit/>
          </a:bodyPr>
          <a:lstStyle/>
          <a:p>
            <a:r>
              <a:rPr lang="en-CH" sz="2000"/>
              <a:t>You studied the language</a:t>
            </a:r>
          </a:p>
          <a:p>
            <a:r>
              <a:rPr lang="en-CH" sz="2000"/>
              <a:t>You learned the libraries</a:t>
            </a:r>
          </a:p>
          <a:p>
            <a:r>
              <a:rPr lang="en-CH" sz="2000"/>
              <a:t>You coded for months</a:t>
            </a:r>
            <a:br>
              <a:rPr lang="en-CH" sz="2000"/>
            </a:br>
            <a:br>
              <a:rPr lang="en-CH" sz="2000"/>
            </a:br>
            <a:endParaRPr lang="en-CH" sz="2000"/>
          </a:p>
          <a:p>
            <a:r>
              <a:rPr lang="en-CH" sz="2000"/>
              <a:t>And yet the code still feels like a 7-heads apocaliptic monster. Changes are painful, new features break old functionality, reproducing previous results becomes a git-checkout juggling exercise</a:t>
            </a:r>
          </a:p>
          <a:p>
            <a:pPr marL="0" indent="0">
              <a:buNone/>
            </a:pPr>
            <a:endParaRPr lang="en-CH" sz="200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7093458" cy="1754326"/>
          </a:xfrm>
          <a:prstGeom prst="rect">
            <a:avLst/>
          </a:prstGeom>
          <a:noFill/>
        </p:spPr>
        <p:txBody>
          <a:bodyPr wrap="square">
            <a:spAutoFit/>
          </a:bodyPr>
          <a:lstStyle/>
          <a:p>
            <a:pPr marL="285750" indent="-285750">
              <a:buFont typeface="Arial" panose="020B0604020202020204" pitchFamily="34" charset="0"/>
              <a:buChar char="•"/>
            </a:pPr>
            <a:r>
              <a:rPr lang="en-DE" dirty="0"/>
              <a:t>Data Provenance, or lineage, documents </a:t>
            </a:r>
            <a:r>
              <a:rPr lang="en-DE" b="1" dirty="0"/>
              <a:t>where </a:t>
            </a:r>
            <a:r>
              <a:rPr lang="en-DE" dirty="0"/>
              <a:t>data comes from</a:t>
            </a:r>
          </a:p>
          <a:p>
            <a:pPr marL="285750" indent="-285750">
              <a:buFont typeface="Arial" panose="020B0604020202020204" pitchFamily="34" charset="0"/>
              <a:buChar char="•"/>
            </a:pPr>
            <a:r>
              <a:rPr lang="en-DE" dirty="0"/>
              <a:t>Recording when and by which code the dataset has been changed</a:t>
            </a:r>
          </a:p>
          <a:p>
            <a:pPr marL="285750" indent="-285750">
              <a:buFont typeface="Arial" panose="020B0604020202020204" pitchFamily="34" charset="0"/>
              <a:buChar char="•"/>
            </a:pPr>
            <a:r>
              <a:rPr lang="en-DE" dirty="0"/>
              <a:t>Which data generated the plots</a:t>
            </a:r>
          </a:p>
          <a:p>
            <a:pPr marL="285750" indent="-285750">
              <a:buFont typeface="Arial" panose="020B0604020202020204" pitchFamily="34" charset="0"/>
              <a:buChar char="•"/>
            </a:pPr>
            <a:r>
              <a:rPr lang="en-DE" dirty="0"/>
              <a:t>But HOW?</a:t>
            </a:r>
          </a:p>
          <a:p>
            <a:pPr marL="742950" lvl="1" indent="-285750">
              <a:buFont typeface="Arial" panose="020B0604020202020204" pitchFamily="34" charset="0"/>
              <a:buChar char="•"/>
            </a:pPr>
            <a:r>
              <a:rPr lang="en-GB" dirty="0"/>
              <a:t>F</a:t>
            </a:r>
            <a:r>
              <a:rPr lang="en-DE" dirty="0"/>
              <a:t>older structure</a:t>
            </a:r>
          </a:p>
          <a:p>
            <a:pPr marL="742950" lvl="1" indent="-285750">
              <a:buFont typeface="Arial" panose="020B0604020202020204" pitchFamily="34" charset="0"/>
              <a:buChar char="•"/>
            </a:pPr>
            <a:r>
              <a:rPr lang="en-GB" dirty="0"/>
              <a:t>Code generated M</a:t>
            </a:r>
            <a:r>
              <a:rPr lang="en-DE" dirty="0"/>
              <a:t>eta information files </a:t>
            </a:r>
          </a:p>
        </p:txBody>
      </p:sp>
    </p:spTree>
    <p:extLst>
      <p:ext uri="{BB962C8B-B14F-4D97-AF65-F5344CB8AC3E}">
        <p14:creationId xmlns:p14="http://schemas.microsoft.com/office/powerpoint/2010/main" val="3164787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653033" y="1561838"/>
            <a:ext cx="8819213" cy="1477328"/>
          </a:xfrm>
          <a:prstGeom prst="rect">
            <a:avLst/>
          </a:prstGeom>
          <a:noFill/>
        </p:spPr>
        <p:txBody>
          <a:bodyPr wrap="square">
            <a:spAutoFit/>
          </a:bodyPr>
          <a:lstStyle/>
          <a:p>
            <a:pPr marL="285750" indent="-285750">
              <a:buFont typeface="Arial" panose="020B0604020202020204" pitchFamily="34" charset="0"/>
              <a:buChar char="•"/>
            </a:pPr>
            <a:r>
              <a:rPr lang="en-DE" dirty="0"/>
              <a:t>It should be possible to get the same result again</a:t>
            </a:r>
          </a:p>
          <a:p>
            <a:pPr marL="285750" indent="-285750">
              <a:buFont typeface="Arial" panose="020B0604020202020204" pitchFamily="34" charset="0"/>
              <a:buChar char="•"/>
            </a:pPr>
            <a:r>
              <a:rPr lang="en-DE" dirty="0"/>
              <a:t>All input parameters to the code</a:t>
            </a:r>
          </a:p>
          <a:p>
            <a:pPr marL="285750" indent="-285750">
              <a:buFont typeface="Arial" panose="020B0604020202020204" pitchFamily="34" charset="0"/>
              <a:buChar char="•"/>
            </a:pPr>
            <a:r>
              <a:rPr lang="en-GB" dirty="0"/>
              <a:t>R</a:t>
            </a:r>
            <a:r>
              <a:rPr lang="en-DE" dirty="0"/>
              <a:t>andomness- if the code uses randomness, save the seed</a:t>
            </a:r>
          </a:p>
          <a:p>
            <a:pPr marL="285750" indent="-285750">
              <a:buFont typeface="Arial" panose="020B0604020202020204" pitchFamily="34" charset="0"/>
              <a:buChar char="•"/>
            </a:pPr>
            <a:r>
              <a:rPr lang="en-GB" dirty="0"/>
              <a:t>Which version of the code was used?</a:t>
            </a:r>
          </a:p>
          <a:p>
            <a:pPr marL="285750" indent="-285750">
              <a:buFont typeface="Arial" panose="020B0604020202020204" pitchFamily="34" charset="0"/>
              <a:buChar char="•"/>
            </a:pPr>
            <a:r>
              <a:rPr lang="en-GB" dirty="0"/>
              <a:t>S</a:t>
            </a:r>
            <a:r>
              <a:rPr lang="en-DE" dirty="0"/>
              <a:t>erialization of intermediate steps in the code</a:t>
            </a:r>
          </a:p>
        </p:txBody>
      </p:sp>
    </p:spTree>
    <p:extLst>
      <p:ext uri="{BB962C8B-B14F-4D97-AF65-F5344CB8AC3E}">
        <p14:creationId xmlns:p14="http://schemas.microsoft.com/office/powerpoint/2010/main" val="977299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812B-758C-7BBC-1066-E9C075149DBA}"/>
              </a:ext>
            </a:extLst>
          </p:cNvPr>
          <p:cNvSpPr>
            <a:spLocks noGrp="1"/>
          </p:cNvSpPr>
          <p:nvPr>
            <p:ph type="title"/>
          </p:nvPr>
        </p:nvSpPr>
        <p:spPr/>
        <p:txBody>
          <a:bodyPr/>
          <a:lstStyle/>
          <a:p>
            <a:r>
              <a:rPr lang="en-GB" dirty="0"/>
              <a:t>m</a:t>
            </a:r>
            <a:r>
              <a:rPr lang="en-DE" dirty="0"/>
              <a:t>eta.txt</a:t>
            </a:r>
          </a:p>
        </p:txBody>
      </p:sp>
      <p:pic>
        <p:nvPicPr>
          <p:cNvPr id="7" name="Content Placeholder 6">
            <a:extLst>
              <a:ext uri="{FF2B5EF4-FFF2-40B4-BE49-F238E27FC236}">
                <a16:creationId xmlns:a16="http://schemas.microsoft.com/office/drawing/2014/main" id="{73B7E031-6019-00B9-B39A-3200B9D565A1}"/>
              </a:ext>
            </a:extLst>
          </p:cNvPr>
          <p:cNvPicPr>
            <a:picLocks noGrp="1" noChangeAspect="1"/>
          </p:cNvPicPr>
          <p:nvPr>
            <p:ph idx="1"/>
          </p:nvPr>
        </p:nvPicPr>
        <p:blipFill>
          <a:blip r:embed="rId2"/>
          <a:stretch>
            <a:fillRect/>
          </a:stretch>
        </p:blipFill>
        <p:spPr>
          <a:xfrm>
            <a:off x="547551" y="3428730"/>
            <a:ext cx="8013700" cy="901700"/>
          </a:xfrm>
        </p:spPr>
      </p:pic>
      <p:sp>
        <p:nvSpPr>
          <p:cNvPr id="4" name="Footer Placeholder 3">
            <a:extLst>
              <a:ext uri="{FF2B5EF4-FFF2-40B4-BE49-F238E27FC236}">
                <a16:creationId xmlns:a16="http://schemas.microsoft.com/office/drawing/2014/main" id="{A6A67DD7-C651-2078-4F42-70D274F93A11}"/>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9998BCFB-4B2A-34FB-1054-72D771EBB579}"/>
              </a:ext>
            </a:extLst>
          </p:cNvPr>
          <p:cNvSpPr/>
          <p:nvPr/>
        </p:nvSpPr>
        <p:spPr>
          <a:xfrm>
            <a:off x="7132319" y="3500702"/>
            <a:ext cx="4994505"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algn="ctr"/>
            <a:r>
              <a:rPr lang="en-DE" dirty="0">
                <a:solidFill>
                  <a:schemeClr val="tx1"/>
                </a:solidFill>
              </a:rPr>
              <a:t>Not sure about this slide. Would you do it like this???</a:t>
            </a:r>
          </a:p>
        </p:txBody>
      </p:sp>
      <p:sp>
        <p:nvSpPr>
          <p:cNvPr id="8" name="Content Placeholder 2">
            <a:extLst>
              <a:ext uri="{FF2B5EF4-FFF2-40B4-BE49-F238E27FC236}">
                <a16:creationId xmlns:a16="http://schemas.microsoft.com/office/drawing/2014/main" id="{32085157-5127-E804-460B-C29E294E58A9}"/>
              </a:ext>
            </a:extLst>
          </p:cNvPr>
          <p:cNvSpPr txBox="1">
            <a:spLocks/>
          </p:cNvSpPr>
          <p:nvPr/>
        </p:nvSpPr>
        <p:spPr>
          <a:xfrm>
            <a:off x="547551" y="1560966"/>
            <a:ext cx="11374483" cy="1697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de-DE" dirty="0" err="1"/>
              <a:t>Could</a:t>
            </a:r>
            <a:r>
              <a:rPr lang="de-DE" dirty="0"/>
              <a:t> </a:t>
            </a:r>
            <a:r>
              <a:rPr lang="de-DE" dirty="0" err="1"/>
              <a:t>be</a:t>
            </a:r>
            <a:r>
              <a:rPr lang="de-DE" dirty="0"/>
              <a:t> a </a:t>
            </a:r>
            <a:r>
              <a:rPr lang="de-DE" dirty="0" err="1"/>
              <a:t>txt</a:t>
            </a:r>
            <a:r>
              <a:rPr lang="de-DE" dirty="0"/>
              <a:t> </a:t>
            </a:r>
            <a:r>
              <a:rPr lang="de-DE" dirty="0" err="1"/>
              <a:t>or</a:t>
            </a:r>
            <a:r>
              <a:rPr lang="de-DE" dirty="0"/>
              <a:t> </a:t>
            </a:r>
            <a:r>
              <a:rPr lang="de-DE" dirty="0" err="1"/>
              <a:t>json</a:t>
            </a:r>
            <a:r>
              <a:rPr lang="de-DE" dirty="0"/>
              <a:t> </a:t>
            </a:r>
            <a:r>
              <a:rPr lang="de-DE" dirty="0" err="1"/>
              <a:t>or</a:t>
            </a:r>
            <a:r>
              <a:rPr lang="de-DE" dirty="0"/>
              <a:t> </a:t>
            </a:r>
            <a:r>
              <a:rPr lang="de-DE" dirty="0" err="1"/>
              <a:t>other</a:t>
            </a:r>
            <a:r>
              <a:rPr lang="de-DE" dirty="0"/>
              <a:t> human </a:t>
            </a:r>
            <a:r>
              <a:rPr lang="de-DE" dirty="0" err="1"/>
              <a:t>readable</a:t>
            </a:r>
            <a:r>
              <a:rPr lang="de-DE" dirty="0"/>
              <a:t> </a:t>
            </a:r>
            <a:r>
              <a:rPr lang="de-DE" dirty="0" err="1"/>
              <a:t>file</a:t>
            </a:r>
            <a:endParaRPr lang="de-DE" dirty="0"/>
          </a:p>
          <a:p>
            <a:pPr>
              <a:buFontTx/>
              <a:buChar char="-"/>
            </a:pPr>
            <a:r>
              <a:rPr lang="de-DE" dirty="0"/>
              <a:t>Stores </a:t>
            </a:r>
            <a:r>
              <a:rPr lang="de-DE" dirty="0" err="1"/>
              <a:t>information</a:t>
            </a:r>
            <a:r>
              <a:rPr lang="de-DE" dirty="0"/>
              <a:t> </a:t>
            </a:r>
            <a:r>
              <a:rPr lang="de-DE" dirty="0" err="1"/>
              <a:t>about</a:t>
            </a:r>
            <a:r>
              <a:rPr lang="de-DE" dirty="0"/>
              <a:t> </a:t>
            </a:r>
            <a:r>
              <a:rPr lang="de-DE" dirty="0" err="1"/>
              <a:t>when</a:t>
            </a:r>
            <a:r>
              <a:rPr lang="de-DE" dirty="0"/>
              <a:t> </a:t>
            </a:r>
            <a:r>
              <a:rPr lang="de-DE" dirty="0" err="1"/>
              <a:t>some</a:t>
            </a:r>
            <a:r>
              <a:rPr lang="de-DE" dirty="0"/>
              <a:t> </a:t>
            </a:r>
            <a:r>
              <a:rPr lang="de-DE" dirty="0" err="1"/>
              <a:t>data</a:t>
            </a:r>
            <a:r>
              <a:rPr lang="de-DE" dirty="0"/>
              <a:t>/</a:t>
            </a:r>
            <a:r>
              <a:rPr lang="de-DE" dirty="0" err="1"/>
              <a:t>results</a:t>
            </a:r>
            <a:r>
              <a:rPr lang="de-DE" dirty="0"/>
              <a:t> </a:t>
            </a:r>
            <a:r>
              <a:rPr lang="de-DE" dirty="0" err="1"/>
              <a:t>were</a:t>
            </a:r>
            <a:r>
              <a:rPr lang="de-DE" dirty="0"/>
              <a:t> </a:t>
            </a:r>
            <a:r>
              <a:rPr lang="de-DE" dirty="0" err="1"/>
              <a:t>generated</a:t>
            </a:r>
            <a:r>
              <a:rPr lang="de-DE" dirty="0"/>
              <a:t> and </a:t>
            </a:r>
            <a:r>
              <a:rPr lang="de-DE" dirty="0" err="1"/>
              <a:t>with</a:t>
            </a:r>
            <a:r>
              <a:rPr lang="de-DE" dirty="0"/>
              <a:t> </a:t>
            </a:r>
            <a:r>
              <a:rPr lang="de-DE" dirty="0" err="1"/>
              <a:t>which</a:t>
            </a:r>
            <a:r>
              <a:rPr lang="de-DE" dirty="0"/>
              <a:t> </a:t>
            </a:r>
            <a:r>
              <a:rPr lang="de-DE" dirty="0" err="1"/>
              <a:t>version</a:t>
            </a:r>
            <a:r>
              <a:rPr lang="de-DE" dirty="0"/>
              <a:t> </a:t>
            </a:r>
            <a:r>
              <a:rPr lang="de-DE" dirty="0" err="1"/>
              <a:t>of</a:t>
            </a:r>
            <a:r>
              <a:rPr lang="de-DE" dirty="0"/>
              <a:t> </a:t>
            </a:r>
            <a:r>
              <a:rPr lang="de-DE" dirty="0" err="1"/>
              <a:t>your</a:t>
            </a:r>
            <a:r>
              <a:rPr lang="de-DE" dirty="0"/>
              <a:t> code.</a:t>
            </a:r>
            <a:endParaRPr lang="en-DE" dirty="0"/>
          </a:p>
        </p:txBody>
      </p:sp>
      <p:pic>
        <p:nvPicPr>
          <p:cNvPr id="10" name="Picture 9" descr="Text&#10;&#10;Description automatically generated">
            <a:extLst>
              <a:ext uri="{FF2B5EF4-FFF2-40B4-BE49-F238E27FC236}">
                <a16:creationId xmlns:a16="http://schemas.microsoft.com/office/drawing/2014/main" id="{5E1467AA-7070-1DFC-33E5-40983DE4401C}"/>
              </a:ext>
            </a:extLst>
          </p:cNvPr>
          <p:cNvPicPr>
            <a:picLocks noChangeAspect="1"/>
          </p:cNvPicPr>
          <p:nvPr/>
        </p:nvPicPr>
        <p:blipFill>
          <a:blip r:embed="rId3"/>
          <a:stretch>
            <a:fillRect/>
          </a:stretch>
        </p:blipFill>
        <p:spPr>
          <a:xfrm>
            <a:off x="547551" y="4473356"/>
            <a:ext cx="5992586" cy="1020715"/>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62CDA25C-CF37-AF75-058A-87803C438749}"/>
              </a:ext>
            </a:extLst>
          </p:cNvPr>
          <p:cNvPicPr>
            <a:picLocks noChangeAspect="1"/>
          </p:cNvPicPr>
          <p:nvPr/>
        </p:nvPicPr>
        <p:blipFill>
          <a:blip r:embed="rId4"/>
          <a:stretch>
            <a:fillRect/>
          </a:stretch>
        </p:blipFill>
        <p:spPr>
          <a:xfrm>
            <a:off x="484415" y="5696674"/>
            <a:ext cx="4947570" cy="659676"/>
          </a:xfrm>
          <a:prstGeom prst="rect">
            <a:avLst/>
          </a:prstGeom>
        </p:spPr>
      </p:pic>
    </p:spTree>
    <p:extLst>
      <p:ext uri="{BB962C8B-B14F-4D97-AF65-F5344CB8AC3E}">
        <p14:creationId xmlns:p14="http://schemas.microsoft.com/office/powerpoint/2010/main" val="2807728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72556">
            <a:off x="4559692" y="509466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1334525" y="184930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There could be </a:t>
            </a:r>
            <a:r>
              <a:rPr lang="en-DE">
                <a:solidFill>
                  <a:schemeClr val="tx1"/>
                </a:solidFill>
              </a:rPr>
              <a:t>an exer</a:t>
            </a:r>
            <a:r>
              <a:rPr lang="en-US" dirty="0">
                <a:solidFill>
                  <a:schemeClr val="tx1"/>
                </a:solidFill>
              </a:rPr>
              <a:t>c</a:t>
            </a:r>
            <a:r>
              <a:rPr lang="en-DE">
                <a:solidFill>
                  <a:schemeClr val="tx1"/>
                </a:solidFill>
              </a:rPr>
              <a:t>i</a:t>
            </a:r>
            <a:r>
              <a:rPr lang="en-US" dirty="0">
                <a:solidFill>
                  <a:schemeClr val="tx1"/>
                </a:solidFill>
              </a:rPr>
              <a:t>s</a:t>
            </a:r>
            <a:r>
              <a:rPr lang="en-DE">
                <a:solidFill>
                  <a:schemeClr val="tx1"/>
                </a:solidFill>
              </a:rPr>
              <a:t>e </a:t>
            </a:r>
            <a:r>
              <a:rPr lang="en-DE" dirty="0">
                <a:solidFill>
                  <a:schemeClr val="tx1"/>
                </a:solidFill>
              </a:rPr>
              <a:t>where we ask them to simulate a trajectory and save all the appropriate meta data. We ask them to write the json, manager code that  reads it and simulates and saves, and the plotting code. At the end they will have one complete “experiment” folder</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217887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9138424" cy="4695296"/>
          </a:xfrm>
        </p:spPr>
        <p:txBody>
          <a:bodyPr/>
          <a:lstStyle/>
          <a:p>
            <a:pPr marL="0" indent="0">
              <a:buNone/>
            </a:pPr>
            <a:r>
              <a:rPr lang="en-US" dirty="0"/>
              <a:t>Smell code might work right now, but in time it is going to have one or more of these issues:</a:t>
            </a:r>
          </a:p>
          <a:p>
            <a:r>
              <a:rPr lang="en-US" b="1" dirty="0"/>
              <a:t>Redundant</a:t>
            </a:r>
            <a:r>
              <a:rPr lang="en-US" dirty="0"/>
              <a:t>: an update in one place would need to be duplicated multiple times</a:t>
            </a:r>
          </a:p>
          <a:p>
            <a:r>
              <a:rPr lang="en-US" b="1" dirty="0"/>
              <a:t>Not flexible</a:t>
            </a:r>
            <a:r>
              <a:rPr lang="en-US" dirty="0"/>
              <a:t>: adding new functionality and modifying exiting features require extensive rewrites or hacks</a:t>
            </a:r>
            <a:endParaRPr lang="en-US" b="1" dirty="0"/>
          </a:p>
          <a:p>
            <a:r>
              <a:rPr lang="en-US" b="1" dirty="0"/>
              <a:t>Hard to read and test</a:t>
            </a:r>
            <a:r>
              <a:rPr lang="en-US" dirty="0"/>
              <a:t>: the code that performs the interesting computation is mixed with the code </a:t>
            </a:r>
            <a:br>
              <a:rPr lang="en-US" dirty="0"/>
            </a:br>
            <a:r>
              <a:rPr lang="en-US" dirty="0"/>
              <a:t>that does the repetitive boilerplate</a:t>
            </a:r>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1FC1-E2A7-C623-48C4-099436817AB3}"/>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477607C-19C2-B68F-ED7F-40B881AEC40A}"/>
              </a:ext>
            </a:extLst>
          </p:cNvPr>
          <p:cNvSpPr>
            <a:spLocks noGrp="1"/>
          </p:cNvSpPr>
          <p:nvPr>
            <p:ph idx="1"/>
          </p:nvPr>
        </p:nvSpPr>
        <p:spPr/>
        <p:txBody>
          <a:bodyPr/>
          <a:lstStyle/>
          <a:p>
            <a:r>
              <a:rPr lang="en-CH" dirty="0"/>
              <a:t>We’ll show some code, and put it together and break it apart several times to illustrate how to make it practical to use, but flexible </a:t>
            </a:r>
          </a:p>
          <a:p>
            <a:r>
              <a:rPr lang="en-CH" dirty="0"/>
              <a:t>Then we’ll discuss how to do a similar thing at a research project level</a:t>
            </a:r>
          </a:p>
          <a:p>
            <a:endParaRPr lang="en-CH" dirty="0"/>
          </a:p>
        </p:txBody>
      </p:sp>
      <p:sp>
        <p:nvSpPr>
          <p:cNvPr id="4" name="Footer Placeholder 3">
            <a:extLst>
              <a:ext uri="{FF2B5EF4-FFF2-40B4-BE49-F238E27FC236}">
                <a16:creationId xmlns:a16="http://schemas.microsoft.com/office/drawing/2014/main" id="{7FAF1188-9E74-40B6-D8E9-BBED76F6736D}"/>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57636D9D-227E-9FCB-FEAF-E76962E9C57D}"/>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189067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63992</TotalTime>
  <Words>5603</Words>
  <Application>Microsoft Macintosh PowerPoint</Application>
  <PresentationFormat>Widescreen</PresentationFormat>
  <Paragraphs>640</Paragraphs>
  <Slides>79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Consolas</vt:lpstr>
      <vt:lpstr>Courier</vt:lpstr>
      <vt:lpstr>Courier New</vt:lpstr>
      <vt:lpstr>Office Theme</vt:lpstr>
      <vt:lpstr>Schedule option 2; 3.5h</vt:lpstr>
      <vt:lpstr>Start: ask who has written a class before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PowerPoint Presentation</vt:lpstr>
      <vt:lpstr>Chapter 1: Introduction to classes Put together things that belong together</vt:lpstr>
      <vt:lpstr>Open discussion</vt:lpstr>
      <vt:lpstr>Go to “classes” notebooks</vt:lpstr>
      <vt:lpstr>Excursion: let’s walk!</vt:lpstr>
      <vt:lpstr>Excursion: let’s walk!</vt:lpstr>
      <vt:lpstr>Excursion: let’s walk!</vt:lpstr>
      <vt:lpstr>Excursion: let’s walk!</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Persistence and serialization: Saving grouped data</vt:lpstr>
      <vt:lpstr>Serialization demo</vt:lpstr>
      <vt:lpstr>Hands On: Serialize the Walker</vt:lpstr>
      <vt:lpstr>Break out the part that varies independently!</vt:lpstr>
      <vt:lpstr>Break out the part that varies!</vt:lpstr>
      <vt:lpstr>Break out the part that varies!</vt:lpstr>
      <vt:lpstr>Hands On: Here the exercise about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meta.txt</vt:lpstr>
      <vt:lpstr>Organization</vt:lpstr>
      <vt:lpstr>Organization</vt:lpstr>
      <vt:lpstr>Discussion Points</vt:lpstr>
      <vt:lpstr>Organization</vt:lpstr>
      <vt:lpstr>Organization</vt:lpstr>
      <vt:lpstr>Organization</vt:lpstr>
      <vt:lpstr>Organization</vt:lpstr>
      <vt:lpstr>Discussion</vt:lpstr>
      <vt:lpstr>Common concepts in research projects </vt:lpstr>
      <vt:lpstr>Hands On: Final Exercise</vt:lpstr>
      <vt:lpstr>Keep things open for extension</vt:lpstr>
      <vt:lpstr>Hooks patterns</vt:lpstr>
      <vt:lpstr>Thank you!</vt:lpstr>
      <vt:lpstr>PowerPoint Presentation</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470</cp:revision>
  <cp:lastPrinted>2019-09-03T16:05:03Z</cp:lastPrinted>
  <dcterms:created xsi:type="dcterms:W3CDTF">2018-07-24T12:49:38Z</dcterms:created>
  <dcterms:modified xsi:type="dcterms:W3CDTF">2022-08-16T09:43:44Z</dcterms:modified>
</cp:coreProperties>
</file>